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6" r:id="rId20"/>
    <p:sldId id="272" r:id="rId21"/>
    <p:sldId id="273" r:id="rId22"/>
    <p:sldId id="274" r:id="rId23"/>
  </p:sldIdLst>
  <p:sldSz cx="12192000" cy="6858000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jrwG7BhV+mI4NLd+d0AZqdNJuy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290" cy="51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812" y="0"/>
            <a:ext cx="3078290" cy="51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1584" y="1279287"/>
            <a:ext cx="6140577" cy="345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1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0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1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2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2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3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4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5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5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6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5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5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298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6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6145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7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7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2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18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6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6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7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7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8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8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31"/>
          <p:cNvSpPr txBox="1"/>
          <p:nvPr/>
        </p:nvSpPr>
        <p:spPr>
          <a:xfrm>
            <a:off x="4218317" y="2286000"/>
            <a:ext cx="30278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www.tukuppt.com 熊猫办公 高效办公在熊猫</a:t>
            </a:r>
            <a:endParaRPr/>
          </a:p>
        </p:txBody>
      </p:sp>
      <p:sp>
        <p:nvSpPr>
          <p:cNvPr id="86" name="Google Shape;86;p31"/>
          <p:cNvSpPr txBox="1"/>
          <p:nvPr/>
        </p:nvSpPr>
        <p:spPr>
          <a:xfrm>
            <a:off x="4218316" y="3678129"/>
            <a:ext cx="55036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该作品版权为熊猫办公所有，请勿盗版，否则我们将按照《中华人民共和国著作权法》进行维权工作。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3"/>
          <p:cNvSpPr txBox="1"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0"/>
              <a:buFont typeface="Microsoft Yahei"/>
              <a:buNone/>
              <a:defRPr sz="6000" b="0" i="0" u="none" strike="noStrike" cap="none">
                <a:solidFill>
                  <a:srgbClr val="20202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4000"/>
              <a:buFont typeface="Microsoft Yahei"/>
              <a:buNone/>
              <a:defRPr sz="4000" b="0" i="0" u="none" strike="noStrike" cap="none">
                <a:solidFill>
                  <a:srgbClr val="20202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body" idx="1"/>
          </p:nvPr>
        </p:nvSpPr>
        <p:spPr>
          <a:xfrm>
            <a:off x="838200" y="1702435"/>
            <a:ext cx="10515600" cy="4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333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23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‒"/>
              <a:defRPr sz="20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 txBox="1"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4800"/>
              <a:buFont typeface="Microsoft Yahei"/>
              <a:buNone/>
              <a:defRPr sz="4800" b="0" i="0" u="none" strike="noStrike" cap="none">
                <a:solidFill>
                  <a:srgbClr val="20202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1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4000"/>
              <a:buFont typeface="Microsoft Yahei"/>
              <a:buNone/>
              <a:defRPr sz="4000" b="0" i="0" u="none" strike="noStrike" cap="none">
                <a:solidFill>
                  <a:srgbClr val="20202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333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23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‒"/>
              <a:defRPr sz="20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333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23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‒"/>
              <a:defRPr sz="20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7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4000"/>
              <a:buFont typeface="Microsoft Yahei"/>
              <a:buNone/>
              <a:defRPr sz="4000" b="0" i="0" u="none" strike="noStrike" cap="none">
                <a:solidFill>
                  <a:srgbClr val="20202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body" idx="2"/>
          </p:nvPr>
        </p:nvSpPr>
        <p:spPr>
          <a:xfrm>
            <a:off x="838200" y="2368550"/>
            <a:ext cx="5222240" cy="382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333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23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‒"/>
              <a:defRPr sz="20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body" idx="3"/>
          </p:nvPr>
        </p:nvSpPr>
        <p:spPr>
          <a:xfrm>
            <a:off x="6256655" y="1482090"/>
            <a:ext cx="5097145" cy="82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37"/>
          <p:cNvSpPr txBox="1">
            <a:spLocks noGrp="1"/>
          </p:cNvSpPr>
          <p:nvPr>
            <p:ph type="body" idx="4"/>
          </p:nvPr>
        </p:nvSpPr>
        <p:spPr>
          <a:xfrm>
            <a:off x="6256655" y="2368550"/>
            <a:ext cx="5097145" cy="382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333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23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‒"/>
              <a:defRPr sz="20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和内容">
  <p:cSld name="3_标题和内容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8"/>
          <p:cNvSpPr txBox="1"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4000"/>
              <a:buFont typeface="Microsoft Yahei"/>
              <a:buNone/>
              <a:defRPr sz="4000" b="0" i="0" u="none" strike="noStrike" cap="none">
                <a:solidFill>
                  <a:srgbClr val="20202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 + 文本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9"/>
          <p:cNvSpPr>
            <a:spLocks noGrp="1"/>
          </p:cNvSpPr>
          <p:nvPr>
            <p:ph type="pic" idx="2"/>
          </p:nvPr>
        </p:nvSpPr>
        <p:spPr>
          <a:xfrm>
            <a:off x="-12700" y="-1905"/>
            <a:ext cx="7017385" cy="686181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39"/>
          <p:cNvSpPr txBox="1"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200"/>
              <a:buFont typeface="Microsoft Yahei"/>
              <a:buNone/>
              <a:defRPr sz="3200" b="0" i="0" u="none" strike="noStrike" cap="none">
                <a:solidFill>
                  <a:srgbClr val="20202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39"/>
          <p:cNvSpPr txBox="1">
            <a:spLocks noGrp="1"/>
          </p:cNvSpPr>
          <p:nvPr>
            <p:ph type="body" idx="1"/>
          </p:nvPr>
        </p:nvSpPr>
        <p:spPr>
          <a:xfrm>
            <a:off x="7349490" y="1694180"/>
            <a:ext cx="4393565" cy="448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文本 + 图片">
  <p:cSld name="文本 + 图片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0"/>
          <p:cNvSpPr>
            <a:spLocks noGrp="1"/>
          </p:cNvSpPr>
          <p:nvPr>
            <p:ph type="pic" idx="2"/>
          </p:nvPr>
        </p:nvSpPr>
        <p:spPr>
          <a:xfrm>
            <a:off x="5183505" y="-7620"/>
            <a:ext cx="7017385" cy="686181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40"/>
          <p:cNvSpPr txBox="1"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200"/>
              <a:buFont typeface="Microsoft Yahei"/>
              <a:buNone/>
              <a:defRPr sz="3200" b="0" i="0" u="none" strike="noStrike" cap="none">
                <a:solidFill>
                  <a:srgbClr val="20202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40"/>
          <p:cNvSpPr txBox="1">
            <a:spLocks noGrp="1"/>
          </p:cNvSpPr>
          <p:nvPr>
            <p:ph type="body" idx="1"/>
          </p:nvPr>
        </p:nvSpPr>
        <p:spPr>
          <a:xfrm>
            <a:off x="409575" y="1694180"/>
            <a:ext cx="4280535" cy="448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标题和内容">
  <p:cSld name="4_标题和内容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4000"/>
              <a:buFont typeface="Microsoft Yahei"/>
              <a:buNone/>
              <a:defRPr sz="4000" b="0" i="0" u="none" strike="noStrike" cap="none">
                <a:solidFill>
                  <a:srgbClr val="20202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333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23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‒"/>
              <a:defRPr sz="20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>
  <p:cSld name="1_标题和内容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>
            <a:spLocks noGrp="1"/>
          </p:cNvSpPr>
          <p:nvPr>
            <p:ph type="body" idx="1"/>
          </p:nvPr>
        </p:nvSpPr>
        <p:spPr>
          <a:xfrm>
            <a:off x="838200" y="327025"/>
            <a:ext cx="10515600" cy="585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333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23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‒"/>
              <a:defRPr sz="20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˃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和内容">
  <p:cSld name="2_标题和内容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4"/>
          <p:cNvSpPr txBox="1">
            <a:spLocks noGrp="1"/>
          </p:cNvSpPr>
          <p:nvPr>
            <p:ph type="dt" idx="10"/>
          </p:nvPr>
        </p:nvSpPr>
        <p:spPr>
          <a:xfrm>
            <a:off x="838418" y="6357140"/>
            <a:ext cx="2742543" cy="364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44"/>
          <p:cNvSpPr txBox="1">
            <a:spLocks noGrp="1"/>
          </p:cNvSpPr>
          <p:nvPr>
            <p:ph type="ftr" idx="11"/>
          </p:nvPr>
        </p:nvSpPr>
        <p:spPr>
          <a:xfrm>
            <a:off x="4038554" y="6357140"/>
            <a:ext cx="4115319" cy="364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44"/>
          <p:cNvSpPr txBox="1">
            <a:spLocks noGrp="1"/>
          </p:cNvSpPr>
          <p:nvPr>
            <p:ph type="sldNum" idx="12"/>
          </p:nvPr>
        </p:nvSpPr>
        <p:spPr>
          <a:xfrm>
            <a:off x="8611465" y="6357140"/>
            <a:ext cx="2742543" cy="364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44"/>
          <p:cNvSpPr txBox="1"/>
          <p:nvPr/>
        </p:nvSpPr>
        <p:spPr>
          <a:xfrm>
            <a:off x="353646" y="343483"/>
            <a:ext cx="2556510" cy="37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5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点击添加相关标题文字</a:t>
            </a:r>
            <a:endParaRPr/>
          </a:p>
        </p:txBody>
      </p:sp>
      <p:sp>
        <p:nvSpPr>
          <p:cNvPr id="163" name="Google Shape;163;p44"/>
          <p:cNvSpPr txBox="1"/>
          <p:nvPr/>
        </p:nvSpPr>
        <p:spPr>
          <a:xfrm>
            <a:off x="353646" y="621069"/>
            <a:ext cx="2111375" cy="29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5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ADD RELATED TITLE WORDS</a:t>
            </a:r>
            <a:endParaRPr sz="1335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比较">
  <p:cSld name="1_比较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330200" y="-174733"/>
            <a:ext cx="12623800" cy="708979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2"/>
          <p:cNvPicPr preferRelativeResize="0"/>
          <p:nvPr/>
        </p:nvPicPr>
        <p:blipFill rotWithShape="1">
          <a:blip r:embed="rId15">
            <a:alphaModFix/>
          </a:blip>
          <a:srcRect l="33014" t="5402" r="33013" b="5403"/>
          <a:stretch/>
        </p:blipFill>
        <p:spPr>
          <a:xfrm>
            <a:off x="4" y="1"/>
            <a:ext cx="12191996" cy="6858000"/>
          </a:xfrm>
          <a:custGeom>
            <a:avLst/>
            <a:gdLst/>
            <a:ahLst/>
            <a:cxnLst/>
            <a:rect l="l" t="t" r="r" b="b"/>
            <a:pathLst>
              <a:path w="12191996" h="6858000" extrusionOk="0">
                <a:moveTo>
                  <a:pt x="0" y="0"/>
                </a:moveTo>
                <a:lnTo>
                  <a:pt x="12191996" y="0"/>
                </a:lnTo>
                <a:lnTo>
                  <a:pt x="121919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9" name="Google Shape;89;p32"/>
          <p:cNvSpPr/>
          <p:nvPr/>
        </p:nvSpPr>
        <p:spPr>
          <a:xfrm>
            <a:off x="1" y="0"/>
            <a:ext cx="12191996" cy="6857999"/>
          </a:xfrm>
          <a:prstGeom prst="rect">
            <a:avLst/>
          </a:prstGeom>
          <a:gradFill>
            <a:gsLst>
              <a:gs pos="0">
                <a:schemeClr val="lt1"/>
              </a:gs>
              <a:gs pos="1300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"/>
          <p:cNvSpPr/>
          <p:nvPr/>
        </p:nvSpPr>
        <p:spPr>
          <a:xfrm rot="2700000">
            <a:off x="-7934" y="3037867"/>
            <a:ext cx="924441" cy="924441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"/>
          <p:cNvSpPr/>
          <p:nvPr/>
        </p:nvSpPr>
        <p:spPr>
          <a:xfrm rot="2700000">
            <a:off x="3639880" y="3037401"/>
            <a:ext cx="924441" cy="9244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"/>
          <p:cNvSpPr/>
          <p:nvPr/>
        </p:nvSpPr>
        <p:spPr>
          <a:xfrm rot="2700000">
            <a:off x="3000719" y="3754472"/>
            <a:ext cx="468080" cy="468080"/>
          </a:xfrm>
          <a:prstGeom prst="rect">
            <a:avLst/>
          </a:prstGeom>
          <a:solidFill>
            <a:srgbClr val="FFC000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"/>
          <p:cNvSpPr/>
          <p:nvPr/>
        </p:nvSpPr>
        <p:spPr>
          <a:xfrm rot="2700000">
            <a:off x="4261561" y="2453565"/>
            <a:ext cx="669586" cy="662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"/>
          <p:cNvSpPr/>
          <p:nvPr/>
        </p:nvSpPr>
        <p:spPr>
          <a:xfrm rot="2700000">
            <a:off x="4515010" y="3828691"/>
            <a:ext cx="468080" cy="468080"/>
          </a:xfrm>
          <a:prstGeom prst="rect">
            <a:avLst/>
          </a:prstGeom>
          <a:solidFill>
            <a:srgbClr val="002060">
              <a:alpha val="3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1"/>
          <p:cNvGrpSpPr/>
          <p:nvPr/>
        </p:nvGrpSpPr>
        <p:grpSpPr>
          <a:xfrm>
            <a:off x="-340212" y="-174801"/>
            <a:ext cx="5646567" cy="4561171"/>
            <a:chOff x="-352297" y="-208870"/>
            <a:chExt cx="5646567" cy="4561171"/>
          </a:xfrm>
        </p:grpSpPr>
        <p:sp>
          <p:nvSpPr>
            <p:cNvPr id="176" name="Google Shape;176;p1"/>
            <p:cNvSpPr/>
            <p:nvPr/>
          </p:nvSpPr>
          <p:spPr>
            <a:xfrm rot="10800000">
              <a:off x="1387225" y="-139343"/>
              <a:ext cx="3060700" cy="1549400"/>
            </a:xfrm>
            <a:prstGeom prst="triangle">
              <a:avLst>
                <a:gd name="adj" fmla="val 50000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 rot="2700000">
              <a:off x="3352801" y="760064"/>
              <a:ext cx="1524000" cy="1524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 rot="2700000">
              <a:off x="1171963" y="1546904"/>
              <a:ext cx="2343368" cy="231607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 rot="2700000">
              <a:off x="4735069" y="2048162"/>
              <a:ext cx="497133" cy="38147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-352297" y="-208870"/>
              <a:ext cx="2581556" cy="3695700"/>
            </a:xfrm>
            <a:custGeom>
              <a:avLst/>
              <a:gdLst/>
              <a:ahLst/>
              <a:cxnLst/>
              <a:rect l="l" t="t" r="r" b="b"/>
              <a:pathLst>
                <a:path w="2581556" h="3695700" extrusionOk="0">
                  <a:moveTo>
                    <a:pt x="16156" y="0"/>
                  </a:moveTo>
                  <a:lnTo>
                    <a:pt x="1463956" y="0"/>
                  </a:lnTo>
                  <a:lnTo>
                    <a:pt x="2581556" y="1155700"/>
                  </a:lnTo>
                  <a:lnTo>
                    <a:pt x="3456" y="3695700"/>
                  </a:lnTo>
                  <a:cubicBezTo>
                    <a:pt x="-777" y="2463800"/>
                    <a:pt x="-5011" y="1231900"/>
                    <a:pt x="16156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1"/>
          <p:cNvSpPr/>
          <p:nvPr/>
        </p:nvSpPr>
        <p:spPr>
          <a:xfrm>
            <a:off x="5479583" y="2198172"/>
            <a:ext cx="704077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Advanced Technical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Communication</a:t>
            </a:r>
            <a:endParaRPr sz="5400" b="1" i="0" u="none" strike="noStrike" cap="none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82" name="Google Shape;182;p1"/>
          <p:cNvCxnSpPr/>
          <p:nvPr/>
        </p:nvCxnSpPr>
        <p:spPr>
          <a:xfrm>
            <a:off x="5435130" y="3860165"/>
            <a:ext cx="6756870" cy="32273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1"/>
          <p:cNvSpPr/>
          <p:nvPr/>
        </p:nvSpPr>
        <p:spPr>
          <a:xfrm rot="2591101">
            <a:off x="11560954" y="6090778"/>
            <a:ext cx="449014" cy="709689"/>
          </a:xfrm>
          <a:custGeom>
            <a:avLst/>
            <a:gdLst/>
            <a:ahLst/>
            <a:cxnLst/>
            <a:rect l="l" t="t" r="r" b="b"/>
            <a:pathLst>
              <a:path w="278" h="557" extrusionOk="0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"/>
          <p:cNvSpPr/>
          <p:nvPr/>
        </p:nvSpPr>
        <p:spPr>
          <a:xfrm rot="7071864">
            <a:off x="11471726" y="5366200"/>
            <a:ext cx="449014" cy="709689"/>
          </a:xfrm>
          <a:custGeom>
            <a:avLst/>
            <a:gdLst/>
            <a:ahLst/>
            <a:cxnLst/>
            <a:rect l="l" t="t" r="r" b="b"/>
            <a:pathLst>
              <a:path w="278" h="557" extrusionOk="0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rgbClr val="002060">
              <a:alpha val="77647"/>
            </a:srgbClr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"/>
          <p:cNvSpPr/>
          <p:nvPr/>
        </p:nvSpPr>
        <p:spPr>
          <a:xfrm rot="7071864">
            <a:off x="10992526" y="5801352"/>
            <a:ext cx="306977" cy="463785"/>
          </a:xfrm>
          <a:custGeom>
            <a:avLst/>
            <a:gdLst/>
            <a:ahLst/>
            <a:cxnLst/>
            <a:rect l="l" t="t" r="r" b="b"/>
            <a:pathLst>
              <a:path w="278" h="557" extrusionOk="0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"/>
          <p:cNvSpPr/>
          <p:nvPr/>
        </p:nvSpPr>
        <p:spPr>
          <a:xfrm rot="2591101">
            <a:off x="10899589" y="6293663"/>
            <a:ext cx="449014" cy="709689"/>
          </a:xfrm>
          <a:custGeom>
            <a:avLst/>
            <a:gdLst/>
            <a:ahLst/>
            <a:cxnLst/>
            <a:rect l="l" t="t" r="r" b="b"/>
            <a:pathLst>
              <a:path w="278" h="557" extrusionOk="0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"/>
          <p:cNvSpPr/>
          <p:nvPr/>
        </p:nvSpPr>
        <p:spPr>
          <a:xfrm rot="2700000">
            <a:off x="1167152" y="1583898"/>
            <a:ext cx="2352563" cy="2318293"/>
          </a:xfrm>
          <a:prstGeom prst="rect">
            <a:avLst/>
          </a:prstGeom>
          <a:solidFill>
            <a:srgbClr val="002060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"/>
          <p:cNvSpPr/>
          <p:nvPr/>
        </p:nvSpPr>
        <p:spPr>
          <a:xfrm rot="2700000">
            <a:off x="3361998" y="807331"/>
            <a:ext cx="1541221" cy="1526264"/>
          </a:xfrm>
          <a:prstGeom prst="rect">
            <a:avLst/>
          </a:prstGeom>
          <a:solidFill>
            <a:srgbClr val="002060">
              <a:alpha val="5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"/>
          <p:cNvSpPr/>
          <p:nvPr/>
        </p:nvSpPr>
        <p:spPr>
          <a:xfrm>
            <a:off x="6970061" y="783847"/>
            <a:ext cx="534576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600"/>
              <a:buFont typeface="Arial"/>
              <a:buNone/>
            </a:pPr>
            <a:r>
              <a:rPr lang="en-US" sz="9600" b="0" u="none" cap="none">
                <a:solidFill>
                  <a:srgbClr val="FFC000"/>
                </a:solidFill>
                <a:latin typeface="Impact"/>
                <a:ea typeface="Impact"/>
                <a:cs typeface="Impact"/>
                <a:sym typeface="Impact"/>
              </a:rPr>
              <a:t>TC</a:t>
            </a:r>
            <a:r>
              <a:rPr lang="en-US" sz="9600" b="0" u="none" cap="none">
                <a:solidFill>
                  <a:srgbClr val="1E4E79"/>
                </a:solidFill>
                <a:latin typeface="Impact"/>
                <a:ea typeface="Impact"/>
                <a:cs typeface="Impact"/>
                <a:sym typeface="Impact"/>
              </a:rPr>
              <a:t>4960J</a:t>
            </a:r>
            <a:endParaRPr/>
          </a:p>
        </p:txBody>
      </p:sp>
      <p:sp>
        <p:nvSpPr>
          <p:cNvPr id="190" name="Google Shape;190;p1"/>
          <p:cNvSpPr txBox="1"/>
          <p:nvPr/>
        </p:nvSpPr>
        <p:spPr>
          <a:xfrm>
            <a:off x="3891375" y="6085375"/>
            <a:ext cx="718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Name: Yanzhuo Cao; Email: yanzhuo@umich.edu</a:t>
            </a:r>
            <a:endParaRPr/>
          </a:p>
        </p:txBody>
      </p:sp>
      <p:sp>
        <p:nvSpPr>
          <p:cNvPr id="191" name="Google Shape;191;p1"/>
          <p:cNvSpPr txBox="1"/>
          <p:nvPr/>
        </p:nvSpPr>
        <p:spPr>
          <a:xfrm>
            <a:off x="-330435" y="4713784"/>
            <a:ext cx="12649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Satisfaction and Buyback Intention Prediction based on Review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 txBox="1"/>
          <p:nvPr/>
        </p:nvSpPr>
        <p:spPr>
          <a:xfrm>
            <a:off x="679450" y="1393321"/>
            <a:ext cx="10837047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Detailed Procedures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Uses multi-head attention mechanisms to capture global context.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Positional encodings to maintain the order of words.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Handles long sequences of text efficiently.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Dense layers for final rating prediction.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Advantages: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Captures global relationships and context.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Efficient processing of long text sequences.</a:t>
            </a:r>
            <a:endParaRPr/>
          </a:p>
        </p:txBody>
      </p:sp>
      <p:sp>
        <p:nvSpPr>
          <p:cNvPr id="285" name="Google Shape;285;p10"/>
          <p:cNvSpPr/>
          <p:nvPr/>
        </p:nvSpPr>
        <p:spPr>
          <a:xfrm>
            <a:off x="679450" y="381635"/>
            <a:ext cx="115125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 3: Transformer Model</a:t>
            </a:r>
            <a:endParaRPr sz="3200" b="1" dirty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86" name="Google Shape;286;p10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287" name="Google Shape;287;p10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9" name="Google Shape;2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478" y="3429000"/>
            <a:ext cx="5873522" cy="330385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0"/>
          <p:cNvSpPr txBox="1"/>
          <p:nvPr/>
        </p:nvSpPr>
        <p:spPr>
          <a:xfrm>
            <a:off x="7986326" y="2971312"/>
            <a:ext cx="39712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5: Transformer Working Principle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/>
          <p:nvPr/>
        </p:nvSpPr>
        <p:spPr>
          <a:xfrm rot="2700000">
            <a:off x="2325970" y="2269728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"/>
          <p:cNvSpPr/>
          <p:nvPr/>
        </p:nvSpPr>
        <p:spPr>
          <a:xfrm rot="2700000">
            <a:off x="2325971" y="3588525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1"/>
          <p:cNvSpPr/>
          <p:nvPr/>
        </p:nvSpPr>
        <p:spPr>
          <a:xfrm rot="2700000">
            <a:off x="1587469" y="2929127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"/>
          <p:cNvSpPr/>
          <p:nvPr/>
        </p:nvSpPr>
        <p:spPr>
          <a:xfrm rot="2700000">
            <a:off x="3884500" y="968079"/>
            <a:ext cx="4854627" cy="4854627"/>
          </a:xfrm>
          <a:custGeom>
            <a:avLst/>
            <a:gdLst/>
            <a:ahLst/>
            <a:cxnLst/>
            <a:rect l="l" t="t" r="r" b="b"/>
            <a:pathLst>
              <a:path w="4854627" h="4854627" extrusionOk="0">
                <a:moveTo>
                  <a:pt x="93147" y="3917564"/>
                </a:moveTo>
                <a:lnTo>
                  <a:pt x="3937929" y="72781"/>
                </a:lnTo>
                <a:cubicBezTo>
                  <a:pt x="3947593" y="63118"/>
                  <a:pt x="3958006" y="54663"/>
                  <a:pt x="3968982" y="47416"/>
                </a:cubicBezTo>
                <a:lnTo>
                  <a:pt x="3995685" y="33365"/>
                </a:lnTo>
                <a:lnTo>
                  <a:pt x="4025447" y="13298"/>
                </a:lnTo>
                <a:cubicBezTo>
                  <a:pt x="4045692" y="4736"/>
                  <a:pt x="4067950" y="1"/>
                  <a:pt x="4091314" y="0"/>
                </a:cubicBezTo>
                <a:lnTo>
                  <a:pt x="4685410" y="0"/>
                </a:lnTo>
                <a:cubicBezTo>
                  <a:pt x="4778866" y="0"/>
                  <a:pt x="4854627" y="75761"/>
                  <a:pt x="4854627" y="169217"/>
                </a:cubicBezTo>
                <a:lnTo>
                  <a:pt x="4854627" y="763313"/>
                </a:lnTo>
                <a:cubicBezTo>
                  <a:pt x="4854627" y="810041"/>
                  <a:pt x="4835687" y="852346"/>
                  <a:pt x="4805065" y="882968"/>
                </a:cubicBezTo>
                <a:lnTo>
                  <a:pt x="4798099" y="887664"/>
                </a:lnTo>
                <a:lnTo>
                  <a:pt x="4777738" y="912590"/>
                </a:lnTo>
                <a:lnTo>
                  <a:pt x="932956" y="4757372"/>
                </a:lnTo>
                <a:cubicBezTo>
                  <a:pt x="923293" y="4767035"/>
                  <a:pt x="912880" y="4775490"/>
                  <a:pt x="901904" y="4782738"/>
                </a:cubicBezTo>
                <a:lnTo>
                  <a:pt x="895884" y="4785905"/>
                </a:lnTo>
                <a:lnTo>
                  <a:pt x="882968" y="4805064"/>
                </a:lnTo>
                <a:cubicBezTo>
                  <a:pt x="852346" y="4835686"/>
                  <a:pt x="810042" y="4854626"/>
                  <a:pt x="763313" y="4854626"/>
                </a:cubicBezTo>
                <a:lnTo>
                  <a:pt x="169217" y="4854627"/>
                </a:lnTo>
                <a:cubicBezTo>
                  <a:pt x="75761" y="4854626"/>
                  <a:pt x="0" y="4778865"/>
                  <a:pt x="0" y="4685409"/>
                </a:cubicBezTo>
                <a:lnTo>
                  <a:pt x="0" y="4091312"/>
                </a:lnTo>
                <a:cubicBezTo>
                  <a:pt x="1" y="4044585"/>
                  <a:pt x="18940" y="4002281"/>
                  <a:pt x="49563" y="3971658"/>
                </a:cubicBezTo>
                <a:lnTo>
                  <a:pt x="59008" y="3965290"/>
                </a:lnTo>
                <a:lnTo>
                  <a:pt x="67783" y="3948616"/>
                </a:lnTo>
                <a:cubicBezTo>
                  <a:pt x="75030" y="3937640"/>
                  <a:pt x="83485" y="3927226"/>
                  <a:pt x="93147" y="391756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3304933" y="2930644"/>
            <a:ext cx="6013759" cy="7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Outcome</a:t>
            </a:r>
            <a:endParaRPr sz="4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/>
          <p:nvPr/>
        </p:nvSpPr>
        <p:spPr>
          <a:xfrm>
            <a:off x="679450" y="1028343"/>
            <a:ext cx="10837047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Metrics: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Mean Absolute Error (MAE)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Root Mean Square Error (RMSE)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Performance: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LSTM: MAE = 1.20, RMSE = 1.61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CNN: MAE = 1.50, RMSE = 1.97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Transformer: MAE = 1.60, RMSE = 2.00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 Findings: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LSTM models demonstrated superior accuracy.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Significant words impacting ratings: "comfort," "price," "material."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Consistent improvement over baseline models.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Implications: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Enhanced understanding of customer sentiment.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Actionable insights for businesses to improve satisfaction and loyalty.</a:t>
            </a:r>
            <a:endParaRPr/>
          </a:p>
        </p:txBody>
      </p:sp>
      <p:sp>
        <p:nvSpPr>
          <p:cNvPr id="307" name="Google Shape;307;p12"/>
          <p:cNvSpPr/>
          <p:nvPr/>
        </p:nvSpPr>
        <p:spPr>
          <a:xfrm>
            <a:off x="679450" y="381635"/>
            <a:ext cx="115125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LSTM Models Achieve Superior Accuracy</a:t>
            </a:r>
            <a:endParaRPr sz="3200" b="1" dirty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08" name="Google Shape;308;p12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309" name="Google Shape;309;p12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1" name="Google Shape;3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6845" y="1021229"/>
            <a:ext cx="6135732" cy="22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2"/>
          <p:cNvSpPr txBox="1"/>
          <p:nvPr/>
        </p:nvSpPr>
        <p:spPr>
          <a:xfrm>
            <a:off x="7113871" y="3352828"/>
            <a:ext cx="32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6: Attention Head Results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/>
          <p:nvPr/>
        </p:nvSpPr>
        <p:spPr>
          <a:xfrm rot="2700000">
            <a:off x="2325970" y="2269728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3"/>
          <p:cNvSpPr/>
          <p:nvPr/>
        </p:nvSpPr>
        <p:spPr>
          <a:xfrm rot="2700000">
            <a:off x="2325971" y="3588525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3"/>
          <p:cNvSpPr/>
          <p:nvPr/>
        </p:nvSpPr>
        <p:spPr>
          <a:xfrm rot="2700000">
            <a:off x="1587469" y="2929127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3"/>
          <p:cNvSpPr/>
          <p:nvPr/>
        </p:nvSpPr>
        <p:spPr>
          <a:xfrm rot="2700000">
            <a:off x="3884500" y="968079"/>
            <a:ext cx="4854627" cy="4854627"/>
          </a:xfrm>
          <a:custGeom>
            <a:avLst/>
            <a:gdLst/>
            <a:ahLst/>
            <a:cxnLst/>
            <a:rect l="l" t="t" r="r" b="b"/>
            <a:pathLst>
              <a:path w="4854627" h="4854627" extrusionOk="0">
                <a:moveTo>
                  <a:pt x="93147" y="3917564"/>
                </a:moveTo>
                <a:lnTo>
                  <a:pt x="3937929" y="72781"/>
                </a:lnTo>
                <a:cubicBezTo>
                  <a:pt x="3947593" y="63118"/>
                  <a:pt x="3958006" y="54663"/>
                  <a:pt x="3968982" y="47416"/>
                </a:cubicBezTo>
                <a:lnTo>
                  <a:pt x="3995685" y="33365"/>
                </a:lnTo>
                <a:lnTo>
                  <a:pt x="4025447" y="13298"/>
                </a:lnTo>
                <a:cubicBezTo>
                  <a:pt x="4045692" y="4736"/>
                  <a:pt x="4067950" y="1"/>
                  <a:pt x="4091314" y="0"/>
                </a:cubicBezTo>
                <a:lnTo>
                  <a:pt x="4685410" y="0"/>
                </a:lnTo>
                <a:cubicBezTo>
                  <a:pt x="4778866" y="0"/>
                  <a:pt x="4854627" y="75761"/>
                  <a:pt x="4854627" y="169217"/>
                </a:cubicBezTo>
                <a:lnTo>
                  <a:pt x="4854627" y="763313"/>
                </a:lnTo>
                <a:cubicBezTo>
                  <a:pt x="4854627" y="810041"/>
                  <a:pt x="4835687" y="852346"/>
                  <a:pt x="4805065" y="882968"/>
                </a:cubicBezTo>
                <a:lnTo>
                  <a:pt x="4798099" y="887664"/>
                </a:lnTo>
                <a:lnTo>
                  <a:pt x="4777738" y="912590"/>
                </a:lnTo>
                <a:lnTo>
                  <a:pt x="932956" y="4757372"/>
                </a:lnTo>
                <a:cubicBezTo>
                  <a:pt x="923293" y="4767035"/>
                  <a:pt x="912880" y="4775490"/>
                  <a:pt x="901904" y="4782738"/>
                </a:cubicBezTo>
                <a:lnTo>
                  <a:pt x="895884" y="4785905"/>
                </a:lnTo>
                <a:lnTo>
                  <a:pt x="882968" y="4805064"/>
                </a:lnTo>
                <a:cubicBezTo>
                  <a:pt x="852346" y="4835686"/>
                  <a:pt x="810042" y="4854626"/>
                  <a:pt x="763313" y="4854626"/>
                </a:cubicBezTo>
                <a:lnTo>
                  <a:pt x="169217" y="4854627"/>
                </a:lnTo>
                <a:cubicBezTo>
                  <a:pt x="75761" y="4854626"/>
                  <a:pt x="0" y="4778865"/>
                  <a:pt x="0" y="4685409"/>
                </a:cubicBezTo>
                <a:lnTo>
                  <a:pt x="0" y="4091312"/>
                </a:lnTo>
                <a:cubicBezTo>
                  <a:pt x="1" y="4044585"/>
                  <a:pt x="18940" y="4002281"/>
                  <a:pt x="49563" y="3971658"/>
                </a:cubicBezTo>
                <a:lnTo>
                  <a:pt x="59008" y="3965290"/>
                </a:lnTo>
                <a:lnTo>
                  <a:pt x="67783" y="3948616"/>
                </a:lnTo>
                <a:cubicBezTo>
                  <a:pt x="75030" y="3937640"/>
                  <a:pt x="83485" y="3927226"/>
                  <a:pt x="93147" y="391756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3432245" y="2939444"/>
            <a:ext cx="6013759" cy="7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Implications</a:t>
            </a:r>
            <a:endParaRPr sz="4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"/>
          <p:cNvSpPr txBox="1"/>
          <p:nvPr/>
        </p:nvSpPr>
        <p:spPr>
          <a:xfrm>
            <a:off x="679450" y="1305341"/>
            <a:ext cx="10837047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For E-commerce Businesses: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Deeper understanding of customer feedback.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Identification of key areas for product and service improvement.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Data-driven decisions to enhance customer satisfaction and loyalty.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For Academic Research: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Advances in sentiment analysis techniques.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Insights into effective models for predicting numerical ratings.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Framework adaptable to other fields like healthcare, finance, and social media analysis.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Intellectual Merit: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Contribution to the development of nuanced and interpretable sentiment analysis models.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Empowerment of businesses and researchers to gain deeper insights into customer sentiments.</a:t>
            </a:r>
            <a:endParaRPr/>
          </a:p>
        </p:txBody>
      </p:sp>
      <p:sp>
        <p:nvSpPr>
          <p:cNvPr id="329" name="Google Shape;329;p14"/>
          <p:cNvSpPr/>
          <p:nvPr/>
        </p:nvSpPr>
        <p:spPr>
          <a:xfrm>
            <a:off x="679450" y="381635"/>
            <a:ext cx="115125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Actionable Insights for E-commerce and Research</a:t>
            </a:r>
            <a:endParaRPr lang="en-US" sz="3200" dirty="0"/>
          </a:p>
        </p:txBody>
      </p:sp>
      <p:grpSp>
        <p:nvGrpSpPr>
          <p:cNvPr id="330" name="Google Shape;330;p14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331" name="Google Shape;331;p14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"/>
          <p:cNvSpPr/>
          <p:nvPr/>
        </p:nvSpPr>
        <p:spPr>
          <a:xfrm rot="2700000">
            <a:off x="2325970" y="2269728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5"/>
          <p:cNvSpPr/>
          <p:nvPr/>
        </p:nvSpPr>
        <p:spPr>
          <a:xfrm rot="2700000">
            <a:off x="2325971" y="3588525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5"/>
          <p:cNvSpPr/>
          <p:nvPr/>
        </p:nvSpPr>
        <p:spPr>
          <a:xfrm rot="2700000">
            <a:off x="1587469" y="2929127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5"/>
          <p:cNvSpPr/>
          <p:nvPr/>
        </p:nvSpPr>
        <p:spPr>
          <a:xfrm rot="2700000">
            <a:off x="3884500" y="968079"/>
            <a:ext cx="4854627" cy="4854627"/>
          </a:xfrm>
          <a:custGeom>
            <a:avLst/>
            <a:gdLst/>
            <a:ahLst/>
            <a:cxnLst/>
            <a:rect l="l" t="t" r="r" b="b"/>
            <a:pathLst>
              <a:path w="4854627" h="4854627" extrusionOk="0">
                <a:moveTo>
                  <a:pt x="93147" y="3917564"/>
                </a:moveTo>
                <a:lnTo>
                  <a:pt x="3937929" y="72781"/>
                </a:lnTo>
                <a:cubicBezTo>
                  <a:pt x="3947593" y="63118"/>
                  <a:pt x="3958006" y="54663"/>
                  <a:pt x="3968982" y="47416"/>
                </a:cubicBezTo>
                <a:lnTo>
                  <a:pt x="3995685" y="33365"/>
                </a:lnTo>
                <a:lnTo>
                  <a:pt x="4025447" y="13298"/>
                </a:lnTo>
                <a:cubicBezTo>
                  <a:pt x="4045692" y="4736"/>
                  <a:pt x="4067950" y="1"/>
                  <a:pt x="4091314" y="0"/>
                </a:cubicBezTo>
                <a:lnTo>
                  <a:pt x="4685410" y="0"/>
                </a:lnTo>
                <a:cubicBezTo>
                  <a:pt x="4778866" y="0"/>
                  <a:pt x="4854627" y="75761"/>
                  <a:pt x="4854627" y="169217"/>
                </a:cubicBezTo>
                <a:lnTo>
                  <a:pt x="4854627" y="763313"/>
                </a:lnTo>
                <a:cubicBezTo>
                  <a:pt x="4854627" y="810041"/>
                  <a:pt x="4835687" y="852346"/>
                  <a:pt x="4805065" y="882968"/>
                </a:cubicBezTo>
                <a:lnTo>
                  <a:pt x="4798099" y="887664"/>
                </a:lnTo>
                <a:lnTo>
                  <a:pt x="4777738" y="912590"/>
                </a:lnTo>
                <a:lnTo>
                  <a:pt x="932956" y="4757372"/>
                </a:lnTo>
                <a:cubicBezTo>
                  <a:pt x="923293" y="4767035"/>
                  <a:pt x="912880" y="4775490"/>
                  <a:pt x="901904" y="4782738"/>
                </a:cubicBezTo>
                <a:lnTo>
                  <a:pt x="895884" y="4785905"/>
                </a:lnTo>
                <a:lnTo>
                  <a:pt x="882968" y="4805064"/>
                </a:lnTo>
                <a:cubicBezTo>
                  <a:pt x="852346" y="4835686"/>
                  <a:pt x="810042" y="4854626"/>
                  <a:pt x="763313" y="4854626"/>
                </a:cubicBezTo>
                <a:lnTo>
                  <a:pt x="169217" y="4854627"/>
                </a:lnTo>
                <a:cubicBezTo>
                  <a:pt x="75761" y="4854626"/>
                  <a:pt x="0" y="4778865"/>
                  <a:pt x="0" y="4685409"/>
                </a:cubicBezTo>
                <a:lnTo>
                  <a:pt x="0" y="4091312"/>
                </a:lnTo>
                <a:cubicBezTo>
                  <a:pt x="1" y="4044585"/>
                  <a:pt x="18940" y="4002281"/>
                  <a:pt x="49563" y="3971658"/>
                </a:cubicBezTo>
                <a:lnTo>
                  <a:pt x="59008" y="3965290"/>
                </a:lnTo>
                <a:lnTo>
                  <a:pt x="67783" y="3948616"/>
                </a:lnTo>
                <a:cubicBezTo>
                  <a:pt x="75030" y="3937640"/>
                  <a:pt x="83485" y="3927226"/>
                  <a:pt x="93147" y="391756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5"/>
          <p:cNvSpPr/>
          <p:nvPr/>
        </p:nvSpPr>
        <p:spPr>
          <a:xfrm>
            <a:off x="3432245" y="2939444"/>
            <a:ext cx="6013759" cy="7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Future Work</a:t>
            </a:r>
            <a:endParaRPr sz="4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/>
          <p:nvPr/>
        </p:nvSpPr>
        <p:spPr>
          <a:xfrm>
            <a:off x="679450" y="1393321"/>
            <a:ext cx="10837047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Refinement: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Fine-tuning Transformer models for better accuracy.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Experimenting with bidirectional LSTMs for improved context understanding.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Methodological Improvements: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Incorporating unsupervised learning techniques to capture subtle nuances.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Exploring ensemble methods to combine strengths of different models.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 Expansion: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Adapting the framework to other domains like healthcare and finance.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Developing tools for real-time sentiment analysis on social media platforms.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Evaluation: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Expanding the dataset to include more diverse reviews.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- Continuously evaluating model performance and updating methodologies.</a:t>
            </a:r>
            <a:endParaRPr dirty="0"/>
          </a:p>
        </p:txBody>
      </p:sp>
      <p:sp>
        <p:nvSpPr>
          <p:cNvPr id="349" name="Google Shape;349;p16"/>
          <p:cNvSpPr/>
          <p:nvPr/>
        </p:nvSpPr>
        <p:spPr>
          <a:xfrm>
            <a:off x="679450" y="381635"/>
            <a:ext cx="115125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Refinement and Expansion of Models</a:t>
            </a:r>
            <a:endParaRPr sz="3200" dirty="0"/>
          </a:p>
        </p:txBody>
      </p:sp>
      <p:grpSp>
        <p:nvGrpSpPr>
          <p:cNvPr id="350" name="Google Shape;350;p16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351" name="Google Shape;351;p16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"/>
          <p:cNvSpPr/>
          <p:nvPr/>
        </p:nvSpPr>
        <p:spPr>
          <a:xfrm rot="2700000">
            <a:off x="2325970" y="2269728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5"/>
          <p:cNvSpPr/>
          <p:nvPr/>
        </p:nvSpPr>
        <p:spPr>
          <a:xfrm rot="2700000">
            <a:off x="2325971" y="3588525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5"/>
          <p:cNvSpPr/>
          <p:nvPr/>
        </p:nvSpPr>
        <p:spPr>
          <a:xfrm rot="2700000">
            <a:off x="1587469" y="2929127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5"/>
          <p:cNvSpPr/>
          <p:nvPr/>
        </p:nvSpPr>
        <p:spPr>
          <a:xfrm rot="2700000">
            <a:off x="3884500" y="968079"/>
            <a:ext cx="4854627" cy="4854627"/>
          </a:xfrm>
          <a:custGeom>
            <a:avLst/>
            <a:gdLst/>
            <a:ahLst/>
            <a:cxnLst/>
            <a:rect l="l" t="t" r="r" b="b"/>
            <a:pathLst>
              <a:path w="4854627" h="4854627" extrusionOk="0">
                <a:moveTo>
                  <a:pt x="93147" y="3917564"/>
                </a:moveTo>
                <a:lnTo>
                  <a:pt x="3937929" y="72781"/>
                </a:lnTo>
                <a:cubicBezTo>
                  <a:pt x="3947593" y="63118"/>
                  <a:pt x="3958006" y="54663"/>
                  <a:pt x="3968982" y="47416"/>
                </a:cubicBezTo>
                <a:lnTo>
                  <a:pt x="3995685" y="33365"/>
                </a:lnTo>
                <a:lnTo>
                  <a:pt x="4025447" y="13298"/>
                </a:lnTo>
                <a:cubicBezTo>
                  <a:pt x="4045692" y="4736"/>
                  <a:pt x="4067950" y="1"/>
                  <a:pt x="4091314" y="0"/>
                </a:cubicBezTo>
                <a:lnTo>
                  <a:pt x="4685410" y="0"/>
                </a:lnTo>
                <a:cubicBezTo>
                  <a:pt x="4778866" y="0"/>
                  <a:pt x="4854627" y="75761"/>
                  <a:pt x="4854627" y="169217"/>
                </a:cubicBezTo>
                <a:lnTo>
                  <a:pt x="4854627" y="763313"/>
                </a:lnTo>
                <a:cubicBezTo>
                  <a:pt x="4854627" y="810041"/>
                  <a:pt x="4835687" y="852346"/>
                  <a:pt x="4805065" y="882968"/>
                </a:cubicBezTo>
                <a:lnTo>
                  <a:pt x="4798099" y="887664"/>
                </a:lnTo>
                <a:lnTo>
                  <a:pt x="4777738" y="912590"/>
                </a:lnTo>
                <a:lnTo>
                  <a:pt x="932956" y="4757372"/>
                </a:lnTo>
                <a:cubicBezTo>
                  <a:pt x="923293" y="4767035"/>
                  <a:pt x="912880" y="4775490"/>
                  <a:pt x="901904" y="4782738"/>
                </a:cubicBezTo>
                <a:lnTo>
                  <a:pt x="895884" y="4785905"/>
                </a:lnTo>
                <a:lnTo>
                  <a:pt x="882968" y="4805064"/>
                </a:lnTo>
                <a:cubicBezTo>
                  <a:pt x="852346" y="4835686"/>
                  <a:pt x="810042" y="4854626"/>
                  <a:pt x="763313" y="4854626"/>
                </a:cubicBezTo>
                <a:lnTo>
                  <a:pt x="169217" y="4854627"/>
                </a:lnTo>
                <a:cubicBezTo>
                  <a:pt x="75761" y="4854626"/>
                  <a:pt x="0" y="4778865"/>
                  <a:pt x="0" y="4685409"/>
                </a:cubicBezTo>
                <a:lnTo>
                  <a:pt x="0" y="4091312"/>
                </a:lnTo>
                <a:cubicBezTo>
                  <a:pt x="1" y="4044585"/>
                  <a:pt x="18940" y="4002281"/>
                  <a:pt x="49563" y="3971658"/>
                </a:cubicBezTo>
                <a:lnTo>
                  <a:pt x="59008" y="3965290"/>
                </a:lnTo>
                <a:lnTo>
                  <a:pt x="67783" y="3948616"/>
                </a:lnTo>
                <a:cubicBezTo>
                  <a:pt x="75030" y="3937640"/>
                  <a:pt x="83485" y="3927226"/>
                  <a:pt x="93147" y="391756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5"/>
          <p:cNvSpPr/>
          <p:nvPr/>
        </p:nvSpPr>
        <p:spPr>
          <a:xfrm>
            <a:off x="3432245" y="2939444"/>
            <a:ext cx="6013759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</a:t>
            </a:r>
            <a:r>
              <a:rPr lang="en-US" altLang="zh-CN" sz="4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onclusions</a:t>
            </a:r>
            <a:endParaRPr sz="4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325698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/>
          <p:nvPr/>
        </p:nvSpPr>
        <p:spPr>
          <a:xfrm>
            <a:off x="679450" y="1374271"/>
            <a:ext cx="10837047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Summary of Findings</a:t>
            </a:r>
          </a:p>
          <a:p>
            <a:pPr lvl="3">
              <a:buClr>
                <a:srgbClr val="3F3F3F"/>
              </a:buClr>
              <a:buSzPts val="1800"/>
            </a:pPr>
            <a:r>
              <a:rPr lang="en-US" altLang="zh-CN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</a:t>
            </a: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LSTM models demonstrated superior accuracy in predicting numerical ratings, with MAE = 1.20 and RMSE = 1.61.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altLang="zh-CN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</a:t>
            </a: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 influencing words included "comfort," "price," and "material.“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endParaRPr lang="en-US" sz="1800" b="1" dirty="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Implications for E-commerce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altLang="zh-CN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</a:t>
            </a: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Provides deeper understanding of customer feedback.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altLang="zh-CN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</a:t>
            </a: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Helps identify key areas for product and service improvement.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altLang="zh-CN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</a:t>
            </a: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Enhances customer satisfaction and loyalty through data-driven decisions.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sz="1800" b="1" dirty="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Academic Contributions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altLang="zh-CN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</a:t>
            </a: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Advances sentiment analysis techniques.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altLang="zh-CN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</a:t>
            </a: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Provides insights into effective models for predicting numerical ratings.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altLang="zh-CN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</a:t>
            </a: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Adaptable framework for other domains such as healthcare, finance, and social media analysis.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endParaRPr lang="en-US" sz="1800" b="1" dirty="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Future Directions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altLang="zh-CN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</a:t>
            </a: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Further optimize Transformer models and bidirectional LSTMs.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altLang="zh-CN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</a:t>
            </a: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Incorporate unsupervised learning techniques to capture subtle nuances.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n-US" altLang="zh-CN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</a:t>
            </a:r>
            <a:r>
              <a:rPr lang="en-US" sz="18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Expand the dataset and continuously evaluate model performance.</a:t>
            </a:r>
            <a:endParaRPr lang="en-US" dirty="0"/>
          </a:p>
        </p:txBody>
      </p:sp>
      <p:sp>
        <p:nvSpPr>
          <p:cNvPr id="349" name="Google Shape;349;p16"/>
          <p:cNvSpPr/>
          <p:nvPr/>
        </p:nvSpPr>
        <p:spPr>
          <a:xfrm>
            <a:off x="679450" y="381635"/>
            <a:ext cx="115125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Refinement and Expansion of Models</a:t>
            </a:r>
            <a:endParaRPr sz="3200" dirty="0"/>
          </a:p>
        </p:txBody>
      </p:sp>
      <p:grpSp>
        <p:nvGrpSpPr>
          <p:cNvPr id="350" name="Google Shape;350;p16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351" name="Google Shape;351;p16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695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"/>
          <p:cNvSpPr/>
          <p:nvPr/>
        </p:nvSpPr>
        <p:spPr>
          <a:xfrm rot="2700000">
            <a:off x="2325970" y="2269728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7"/>
          <p:cNvSpPr/>
          <p:nvPr/>
        </p:nvSpPr>
        <p:spPr>
          <a:xfrm rot="2700000">
            <a:off x="2325971" y="3588525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7"/>
          <p:cNvSpPr/>
          <p:nvPr/>
        </p:nvSpPr>
        <p:spPr>
          <a:xfrm rot="2700000">
            <a:off x="1587469" y="2929127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7"/>
          <p:cNvSpPr/>
          <p:nvPr/>
        </p:nvSpPr>
        <p:spPr>
          <a:xfrm rot="2700000">
            <a:off x="3884500" y="968079"/>
            <a:ext cx="4854627" cy="4854627"/>
          </a:xfrm>
          <a:custGeom>
            <a:avLst/>
            <a:gdLst/>
            <a:ahLst/>
            <a:cxnLst/>
            <a:rect l="l" t="t" r="r" b="b"/>
            <a:pathLst>
              <a:path w="4854627" h="4854627" extrusionOk="0">
                <a:moveTo>
                  <a:pt x="93147" y="3917564"/>
                </a:moveTo>
                <a:lnTo>
                  <a:pt x="3937929" y="72781"/>
                </a:lnTo>
                <a:cubicBezTo>
                  <a:pt x="3947593" y="63118"/>
                  <a:pt x="3958006" y="54663"/>
                  <a:pt x="3968982" y="47416"/>
                </a:cubicBezTo>
                <a:lnTo>
                  <a:pt x="3995685" y="33365"/>
                </a:lnTo>
                <a:lnTo>
                  <a:pt x="4025447" y="13298"/>
                </a:lnTo>
                <a:cubicBezTo>
                  <a:pt x="4045692" y="4736"/>
                  <a:pt x="4067950" y="1"/>
                  <a:pt x="4091314" y="0"/>
                </a:cubicBezTo>
                <a:lnTo>
                  <a:pt x="4685410" y="0"/>
                </a:lnTo>
                <a:cubicBezTo>
                  <a:pt x="4778866" y="0"/>
                  <a:pt x="4854627" y="75761"/>
                  <a:pt x="4854627" y="169217"/>
                </a:cubicBezTo>
                <a:lnTo>
                  <a:pt x="4854627" y="763313"/>
                </a:lnTo>
                <a:cubicBezTo>
                  <a:pt x="4854627" y="810041"/>
                  <a:pt x="4835687" y="852346"/>
                  <a:pt x="4805065" y="882968"/>
                </a:cubicBezTo>
                <a:lnTo>
                  <a:pt x="4798099" y="887664"/>
                </a:lnTo>
                <a:lnTo>
                  <a:pt x="4777738" y="912590"/>
                </a:lnTo>
                <a:lnTo>
                  <a:pt x="932956" y="4757372"/>
                </a:lnTo>
                <a:cubicBezTo>
                  <a:pt x="923293" y="4767035"/>
                  <a:pt x="912880" y="4775490"/>
                  <a:pt x="901904" y="4782738"/>
                </a:cubicBezTo>
                <a:lnTo>
                  <a:pt x="895884" y="4785905"/>
                </a:lnTo>
                <a:lnTo>
                  <a:pt x="882968" y="4805064"/>
                </a:lnTo>
                <a:cubicBezTo>
                  <a:pt x="852346" y="4835686"/>
                  <a:pt x="810042" y="4854626"/>
                  <a:pt x="763313" y="4854626"/>
                </a:cubicBezTo>
                <a:lnTo>
                  <a:pt x="169217" y="4854627"/>
                </a:lnTo>
                <a:cubicBezTo>
                  <a:pt x="75761" y="4854626"/>
                  <a:pt x="0" y="4778865"/>
                  <a:pt x="0" y="4685409"/>
                </a:cubicBezTo>
                <a:lnTo>
                  <a:pt x="0" y="4091312"/>
                </a:lnTo>
                <a:cubicBezTo>
                  <a:pt x="1" y="4044585"/>
                  <a:pt x="18940" y="4002281"/>
                  <a:pt x="49563" y="3971658"/>
                </a:cubicBezTo>
                <a:lnTo>
                  <a:pt x="59008" y="3965290"/>
                </a:lnTo>
                <a:lnTo>
                  <a:pt x="67783" y="3948616"/>
                </a:lnTo>
                <a:cubicBezTo>
                  <a:pt x="75030" y="3937640"/>
                  <a:pt x="83485" y="3927226"/>
                  <a:pt x="93147" y="391756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7"/>
          <p:cNvSpPr/>
          <p:nvPr/>
        </p:nvSpPr>
        <p:spPr>
          <a:xfrm>
            <a:off x="3432245" y="2939444"/>
            <a:ext cx="6013759" cy="7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References</a:t>
            </a:r>
            <a:endParaRPr sz="4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/>
          <p:nvPr/>
        </p:nvSpPr>
        <p:spPr>
          <a:xfrm rot="2700000">
            <a:off x="2325970" y="2269728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"/>
          <p:cNvSpPr/>
          <p:nvPr/>
        </p:nvSpPr>
        <p:spPr>
          <a:xfrm rot="2700000">
            <a:off x="2325971" y="3588525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"/>
          <p:cNvSpPr/>
          <p:nvPr/>
        </p:nvSpPr>
        <p:spPr>
          <a:xfrm rot="2700000">
            <a:off x="1587469" y="2929127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"/>
          <p:cNvSpPr/>
          <p:nvPr/>
        </p:nvSpPr>
        <p:spPr>
          <a:xfrm rot="2700000">
            <a:off x="3884500" y="968079"/>
            <a:ext cx="4854627" cy="4854627"/>
          </a:xfrm>
          <a:custGeom>
            <a:avLst/>
            <a:gdLst/>
            <a:ahLst/>
            <a:cxnLst/>
            <a:rect l="l" t="t" r="r" b="b"/>
            <a:pathLst>
              <a:path w="4854627" h="4854627" extrusionOk="0">
                <a:moveTo>
                  <a:pt x="93147" y="3917564"/>
                </a:moveTo>
                <a:lnTo>
                  <a:pt x="3937929" y="72781"/>
                </a:lnTo>
                <a:cubicBezTo>
                  <a:pt x="3947593" y="63118"/>
                  <a:pt x="3958006" y="54663"/>
                  <a:pt x="3968982" y="47416"/>
                </a:cubicBezTo>
                <a:lnTo>
                  <a:pt x="3995685" y="33365"/>
                </a:lnTo>
                <a:lnTo>
                  <a:pt x="4025447" y="13298"/>
                </a:lnTo>
                <a:cubicBezTo>
                  <a:pt x="4045692" y="4736"/>
                  <a:pt x="4067950" y="1"/>
                  <a:pt x="4091314" y="0"/>
                </a:cubicBezTo>
                <a:lnTo>
                  <a:pt x="4685410" y="0"/>
                </a:lnTo>
                <a:cubicBezTo>
                  <a:pt x="4778866" y="0"/>
                  <a:pt x="4854627" y="75761"/>
                  <a:pt x="4854627" y="169217"/>
                </a:cubicBezTo>
                <a:lnTo>
                  <a:pt x="4854627" y="763313"/>
                </a:lnTo>
                <a:cubicBezTo>
                  <a:pt x="4854627" y="810041"/>
                  <a:pt x="4835687" y="852346"/>
                  <a:pt x="4805065" y="882968"/>
                </a:cubicBezTo>
                <a:lnTo>
                  <a:pt x="4798099" y="887664"/>
                </a:lnTo>
                <a:lnTo>
                  <a:pt x="4777738" y="912590"/>
                </a:lnTo>
                <a:lnTo>
                  <a:pt x="932956" y="4757372"/>
                </a:lnTo>
                <a:cubicBezTo>
                  <a:pt x="923293" y="4767035"/>
                  <a:pt x="912880" y="4775490"/>
                  <a:pt x="901904" y="4782738"/>
                </a:cubicBezTo>
                <a:lnTo>
                  <a:pt x="895884" y="4785905"/>
                </a:lnTo>
                <a:lnTo>
                  <a:pt x="882968" y="4805064"/>
                </a:lnTo>
                <a:cubicBezTo>
                  <a:pt x="852346" y="4835686"/>
                  <a:pt x="810042" y="4854626"/>
                  <a:pt x="763313" y="4854626"/>
                </a:cubicBezTo>
                <a:lnTo>
                  <a:pt x="169217" y="4854627"/>
                </a:lnTo>
                <a:cubicBezTo>
                  <a:pt x="75761" y="4854626"/>
                  <a:pt x="0" y="4778865"/>
                  <a:pt x="0" y="4685409"/>
                </a:cubicBezTo>
                <a:lnTo>
                  <a:pt x="0" y="4091312"/>
                </a:lnTo>
                <a:cubicBezTo>
                  <a:pt x="1" y="4044585"/>
                  <a:pt x="18940" y="4002281"/>
                  <a:pt x="49563" y="3971658"/>
                </a:cubicBezTo>
                <a:lnTo>
                  <a:pt x="59008" y="3965290"/>
                </a:lnTo>
                <a:lnTo>
                  <a:pt x="67783" y="3948616"/>
                </a:lnTo>
                <a:cubicBezTo>
                  <a:pt x="75030" y="3937640"/>
                  <a:pt x="83485" y="3927226"/>
                  <a:pt x="93147" y="391756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>
            <a:off x="3451634" y="2930644"/>
            <a:ext cx="5631815" cy="7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sz="4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"/>
          <p:cNvSpPr txBox="1"/>
          <p:nvPr/>
        </p:nvSpPr>
        <p:spPr>
          <a:xfrm>
            <a:off x="679450" y="1393321"/>
            <a:ext cx="107128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[1] Ni, J., Li, J., and McAuley, J. (2019). Justifying recommendations using distantly labeled reviews and fine-grained aspects. </a:t>
            </a:r>
            <a:r>
              <a:rPr lang="en-US" sz="1800" b="1" i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 Proceedings of the Empirical Methods in Natural Language Processing </a:t>
            </a: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(EMNLP).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[2] Alibasic, A. and Popovic, T. (2021). Applying natural language processing to analyze customer satisfaction. pages 1–4</a:t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9450" y="381635"/>
            <a:ext cx="115125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References</a:t>
            </a:r>
            <a:endParaRPr/>
          </a:p>
        </p:txBody>
      </p:sp>
      <p:grpSp>
        <p:nvGrpSpPr>
          <p:cNvPr id="370" name="Google Shape;370;p18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371" name="Google Shape;371;p18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9"/>
          <p:cNvPicPr preferRelativeResize="0"/>
          <p:nvPr/>
        </p:nvPicPr>
        <p:blipFill rotWithShape="1">
          <a:blip r:embed="rId3">
            <a:alphaModFix/>
          </a:blip>
          <a:srcRect t="8684" b="6841"/>
          <a:stretch/>
        </p:blipFill>
        <p:spPr>
          <a:xfrm>
            <a:off x="1130058" y="1184443"/>
            <a:ext cx="9931883" cy="567355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9"/>
          <p:cNvSpPr/>
          <p:nvPr/>
        </p:nvSpPr>
        <p:spPr>
          <a:xfrm>
            <a:off x="3092569" y="258531"/>
            <a:ext cx="600686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Thanks for Listening!</a:t>
            </a:r>
            <a:endParaRPr sz="4400" b="1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79" name="Google Shape;379;p19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380" name="Google Shape;380;p19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"/>
          <p:cNvSpPr txBox="1"/>
          <p:nvPr/>
        </p:nvSpPr>
        <p:spPr>
          <a:xfrm>
            <a:off x="677476" y="1443841"/>
            <a:ext cx="11050333" cy="535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 analysis plays a vital role in interpreting customer feedback on e-commerce platforms [2]. This project explores machine learning techniques to predict numerical customer ratings from textual reviews using the "Amazon Product Review Dataset" from UC San Diago.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Previous research has highlighted the adaptability of sentiment analysis techniques in discerning customer sentiments from textual data [1]. However, traditional methods often rely on binary classification, overlooking the nuances in numerical ratings.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This project aims to bridge this gap by refining sentiment analysis for e-commerce, enhancing the predictive accuracy of customer ratings, and providing businesses with actionable insights into consumer preferences and satisfaction drivers.</a:t>
            </a:r>
            <a:endParaRPr/>
          </a:p>
        </p:txBody>
      </p:sp>
      <p:sp>
        <p:nvSpPr>
          <p:cNvPr id="208" name="Google Shape;208;p3"/>
          <p:cNvSpPr/>
          <p:nvPr/>
        </p:nvSpPr>
        <p:spPr>
          <a:xfrm>
            <a:off x="679450" y="381635"/>
            <a:ext cx="115125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 Analysis Enhances Customer Insights</a:t>
            </a:r>
            <a:endParaRPr sz="3200" b="1" dirty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09" name="Google Shape;209;p3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210" name="Google Shape;210;p3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2" name="Google Shape;212;p3"/>
          <p:cNvPicPr preferRelativeResize="0"/>
          <p:nvPr/>
        </p:nvPicPr>
        <p:blipFill rotWithShape="1">
          <a:blip r:embed="rId3">
            <a:alphaModFix/>
          </a:blip>
          <a:srcRect r="11916"/>
          <a:stretch/>
        </p:blipFill>
        <p:spPr>
          <a:xfrm>
            <a:off x="83890" y="2835477"/>
            <a:ext cx="8724036" cy="118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8282" y="2332887"/>
            <a:ext cx="3370496" cy="21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"/>
          <p:cNvSpPr txBox="1"/>
          <p:nvPr/>
        </p:nvSpPr>
        <p:spPr>
          <a:xfrm>
            <a:off x="2667699" y="4022521"/>
            <a:ext cx="52245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 &amp; 2: Data Example and Rating Distribution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"/>
          <p:cNvSpPr/>
          <p:nvPr/>
        </p:nvSpPr>
        <p:spPr>
          <a:xfrm rot="2700000">
            <a:off x="2325970" y="2269728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/>
          <p:nvPr/>
        </p:nvSpPr>
        <p:spPr>
          <a:xfrm rot="2700000">
            <a:off x="2325971" y="3588525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/>
          <p:nvPr/>
        </p:nvSpPr>
        <p:spPr>
          <a:xfrm rot="2700000">
            <a:off x="1587469" y="2929127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/>
          <p:nvPr/>
        </p:nvSpPr>
        <p:spPr>
          <a:xfrm rot="2700000">
            <a:off x="3884500" y="968079"/>
            <a:ext cx="4854627" cy="4854627"/>
          </a:xfrm>
          <a:custGeom>
            <a:avLst/>
            <a:gdLst/>
            <a:ahLst/>
            <a:cxnLst/>
            <a:rect l="l" t="t" r="r" b="b"/>
            <a:pathLst>
              <a:path w="4854627" h="4854627" extrusionOk="0">
                <a:moveTo>
                  <a:pt x="93147" y="3917564"/>
                </a:moveTo>
                <a:lnTo>
                  <a:pt x="3937929" y="72781"/>
                </a:lnTo>
                <a:cubicBezTo>
                  <a:pt x="3947593" y="63118"/>
                  <a:pt x="3958006" y="54663"/>
                  <a:pt x="3968982" y="47416"/>
                </a:cubicBezTo>
                <a:lnTo>
                  <a:pt x="3995685" y="33365"/>
                </a:lnTo>
                <a:lnTo>
                  <a:pt x="4025447" y="13298"/>
                </a:lnTo>
                <a:cubicBezTo>
                  <a:pt x="4045692" y="4736"/>
                  <a:pt x="4067950" y="1"/>
                  <a:pt x="4091314" y="0"/>
                </a:cubicBezTo>
                <a:lnTo>
                  <a:pt x="4685410" y="0"/>
                </a:lnTo>
                <a:cubicBezTo>
                  <a:pt x="4778866" y="0"/>
                  <a:pt x="4854627" y="75761"/>
                  <a:pt x="4854627" y="169217"/>
                </a:cubicBezTo>
                <a:lnTo>
                  <a:pt x="4854627" y="763313"/>
                </a:lnTo>
                <a:cubicBezTo>
                  <a:pt x="4854627" y="810041"/>
                  <a:pt x="4835687" y="852346"/>
                  <a:pt x="4805065" y="882968"/>
                </a:cubicBezTo>
                <a:lnTo>
                  <a:pt x="4798099" y="887664"/>
                </a:lnTo>
                <a:lnTo>
                  <a:pt x="4777738" y="912590"/>
                </a:lnTo>
                <a:lnTo>
                  <a:pt x="932956" y="4757372"/>
                </a:lnTo>
                <a:cubicBezTo>
                  <a:pt x="923293" y="4767035"/>
                  <a:pt x="912880" y="4775490"/>
                  <a:pt x="901904" y="4782738"/>
                </a:cubicBezTo>
                <a:lnTo>
                  <a:pt x="895884" y="4785905"/>
                </a:lnTo>
                <a:lnTo>
                  <a:pt x="882968" y="4805064"/>
                </a:lnTo>
                <a:cubicBezTo>
                  <a:pt x="852346" y="4835686"/>
                  <a:pt x="810042" y="4854626"/>
                  <a:pt x="763313" y="4854626"/>
                </a:cubicBezTo>
                <a:lnTo>
                  <a:pt x="169217" y="4854627"/>
                </a:lnTo>
                <a:cubicBezTo>
                  <a:pt x="75761" y="4854626"/>
                  <a:pt x="0" y="4778865"/>
                  <a:pt x="0" y="4685409"/>
                </a:cubicBezTo>
                <a:lnTo>
                  <a:pt x="0" y="4091312"/>
                </a:lnTo>
                <a:cubicBezTo>
                  <a:pt x="1" y="4044585"/>
                  <a:pt x="18940" y="4002281"/>
                  <a:pt x="49563" y="3971658"/>
                </a:cubicBezTo>
                <a:lnTo>
                  <a:pt x="59008" y="3965290"/>
                </a:lnTo>
                <a:lnTo>
                  <a:pt x="67783" y="3948616"/>
                </a:lnTo>
                <a:cubicBezTo>
                  <a:pt x="75030" y="3937640"/>
                  <a:pt x="83485" y="3927226"/>
                  <a:pt x="93147" y="391756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3490968" y="2939444"/>
            <a:ext cx="5821959" cy="7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Problem &amp; Solution</a:t>
            </a:r>
            <a:endParaRPr sz="4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"/>
          <p:cNvSpPr txBox="1"/>
          <p:nvPr/>
        </p:nvSpPr>
        <p:spPr>
          <a:xfrm>
            <a:off x="679450" y="1582340"/>
            <a:ext cx="10837047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Traditional sentiment analysis methods often fall short in capturing the subtleties of numerical ratings. They primarily rely on binary classification, which oversimplifies customer feedback.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This simplification leads to a loss of valuable information, as it fails to capture the nuances and depth of customer sentiments expressed through numerical ratings.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 address this challenge, it is essential to develop models that can accurately predict numerical ratings from textual reviews. By doing so, we can gain a more detailed understanding of customer feedback, helping businesses enhance customer satisfaction and loyalty.</a:t>
            </a:r>
            <a:endParaRPr/>
          </a:p>
        </p:txBody>
      </p:sp>
      <p:sp>
        <p:nvSpPr>
          <p:cNvPr id="231" name="Google Shape;231;p5"/>
          <p:cNvSpPr/>
          <p:nvPr/>
        </p:nvSpPr>
        <p:spPr>
          <a:xfrm>
            <a:off x="679450" y="381635"/>
            <a:ext cx="115125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Traditional Methods Oversimplify Customer Feedback</a:t>
            </a:r>
            <a:endParaRPr sz="3200" b="1" dirty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32" name="Google Shape;232;p5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233" name="Google Shape;233;p5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"/>
          <p:cNvSpPr txBox="1"/>
          <p:nvPr/>
        </p:nvSpPr>
        <p:spPr>
          <a:xfrm>
            <a:off x="677476" y="1193165"/>
            <a:ext cx="10837047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 address the limitations of traditional sentiment analysis, I propose developing advanced models to predict numerical ratings from textual reviews.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The models include: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Convolutional Neural Networks (CNN): Captures local patterns in text using Word2Vec embeddings.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Long Short-Term Memory (LSTM) networks: Processes text sequentially to preserve information over extended sequences.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Transformer models: Uses multi-head attention mechanisms to capture global context in text.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These models are designed to analyze specific words and features that significantly influence customer ratings, providing actionable insights for businesses to improve customer satisfaction and loyalty.</a:t>
            </a: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679450" y="381635"/>
            <a:ext cx="115125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Advanced models for accurate rating predictions</a:t>
            </a:r>
            <a:endParaRPr sz="3200" b="1" dirty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42" name="Google Shape;242;p6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243" name="Google Shape;243;p6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/>
          <p:nvPr/>
        </p:nvSpPr>
        <p:spPr>
          <a:xfrm rot="2700000">
            <a:off x="2325970" y="2269728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 rot="2700000">
            <a:off x="2325971" y="3588525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7"/>
          <p:cNvSpPr/>
          <p:nvPr/>
        </p:nvSpPr>
        <p:spPr>
          <a:xfrm rot="2700000">
            <a:off x="1587469" y="2929127"/>
            <a:ext cx="932530" cy="932530"/>
          </a:xfrm>
          <a:prstGeom prst="roundRect">
            <a:avLst>
              <a:gd name="adj" fmla="val 18146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7"/>
          <p:cNvSpPr/>
          <p:nvPr/>
        </p:nvSpPr>
        <p:spPr>
          <a:xfrm rot="2700000">
            <a:off x="3884500" y="968079"/>
            <a:ext cx="4854627" cy="4854627"/>
          </a:xfrm>
          <a:custGeom>
            <a:avLst/>
            <a:gdLst/>
            <a:ahLst/>
            <a:cxnLst/>
            <a:rect l="l" t="t" r="r" b="b"/>
            <a:pathLst>
              <a:path w="4854627" h="4854627" extrusionOk="0">
                <a:moveTo>
                  <a:pt x="93147" y="3917564"/>
                </a:moveTo>
                <a:lnTo>
                  <a:pt x="3937929" y="72781"/>
                </a:lnTo>
                <a:cubicBezTo>
                  <a:pt x="3947593" y="63118"/>
                  <a:pt x="3958006" y="54663"/>
                  <a:pt x="3968982" y="47416"/>
                </a:cubicBezTo>
                <a:lnTo>
                  <a:pt x="3995685" y="33365"/>
                </a:lnTo>
                <a:lnTo>
                  <a:pt x="4025447" y="13298"/>
                </a:lnTo>
                <a:cubicBezTo>
                  <a:pt x="4045692" y="4736"/>
                  <a:pt x="4067950" y="1"/>
                  <a:pt x="4091314" y="0"/>
                </a:cubicBezTo>
                <a:lnTo>
                  <a:pt x="4685410" y="0"/>
                </a:lnTo>
                <a:cubicBezTo>
                  <a:pt x="4778866" y="0"/>
                  <a:pt x="4854627" y="75761"/>
                  <a:pt x="4854627" y="169217"/>
                </a:cubicBezTo>
                <a:lnTo>
                  <a:pt x="4854627" y="763313"/>
                </a:lnTo>
                <a:cubicBezTo>
                  <a:pt x="4854627" y="810041"/>
                  <a:pt x="4835687" y="852346"/>
                  <a:pt x="4805065" y="882968"/>
                </a:cubicBezTo>
                <a:lnTo>
                  <a:pt x="4798099" y="887664"/>
                </a:lnTo>
                <a:lnTo>
                  <a:pt x="4777738" y="912590"/>
                </a:lnTo>
                <a:lnTo>
                  <a:pt x="932956" y="4757372"/>
                </a:lnTo>
                <a:cubicBezTo>
                  <a:pt x="923293" y="4767035"/>
                  <a:pt x="912880" y="4775490"/>
                  <a:pt x="901904" y="4782738"/>
                </a:cubicBezTo>
                <a:lnTo>
                  <a:pt x="895884" y="4785905"/>
                </a:lnTo>
                <a:lnTo>
                  <a:pt x="882968" y="4805064"/>
                </a:lnTo>
                <a:cubicBezTo>
                  <a:pt x="852346" y="4835686"/>
                  <a:pt x="810042" y="4854626"/>
                  <a:pt x="763313" y="4854626"/>
                </a:cubicBezTo>
                <a:lnTo>
                  <a:pt x="169217" y="4854627"/>
                </a:lnTo>
                <a:cubicBezTo>
                  <a:pt x="75761" y="4854626"/>
                  <a:pt x="0" y="4778865"/>
                  <a:pt x="0" y="4685409"/>
                </a:cubicBezTo>
                <a:lnTo>
                  <a:pt x="0" y="4091312"/>
                </a:lnTo>
                <a:cubicBezTo>
                  <a:pt x="1" y="4044585"/>
                  <a:pt x="18940" y="4002281"/>
                  <a:pt x="49563" y="3971658"/>
                </a:cubicBezTo>
                <a:lnTo>
                  <a:pt x="59008" y="3965290"/>
                </a:lnTo>
                <a:lnTo>
                  <a:pt x="67783" y="3948616"/>
                </a:lnTo>
                <a:cubicBezTo>
                  <a:pt x="75030" y="3937640"/>
                  <a:pt x="83485" y="3927226"/>
                  <a:pt x="93147" y="391756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"/>
          <p:cNvSpPr/>
          <p:nvPr/>
        </p:nvSpPr>
        <p:spPr>
          <a:xfrm>
            <a:off x="3063631" y="2922666"/>
            <a:ext cx="6566931" cy="7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Methods &amp; Procedures</a:t>
            </a:r>
            <a:endParaRPr sz="4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"/>
          <p:cNvSpPr txBox="1"/>
          <p:nvPr/>
        </p:nvSpPr>
        <p:spPr>
          <a:xfrm>
            <a:off x="679450" y="1393321"/>
            <a:ext cx="10837047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Detailed Procedures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Utilizes Word2Vec embeddings to convert text into vectors.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Convolutional layers capture local patterns in the text.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Global max pooling layer to down-sample and highlight significant features.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Dropout regularization to prevent overfitting.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Dense layers to predict numerical ratings.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Advantages: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Effective in capturing local dependencies and patterns in text.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Suitable for shorter text segments.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1" name="Google Shape;261;p8"/>
          <p:cNvSpPr/>
          <p:nvPr/>
        </p:nvSpPr>
        <p:spPr>
          <a:xfrm>
            <a:off x="679450" y="381635"/>
            <a:ext cx="115125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 1: Convolutional Neural Networks  </a:t>
            </a:r>
            <a:endParaRPr sz="3200" b="1" dirty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62" name="Google Shape;262;p8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263" name="Google Shape;263;p8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7813" y="4256486"/>
            <a:ext cx="5214187" cy="257568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8"/>
          <p:cNvSpPr txBox="1"/>
          <p:nvPr/>
        </p:nvSpPr>
        <p:spPr>
          <a:xfrm>
            <a:off x="8422554" y="3801910"/>
            <a:ext cx="33167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3: CNN Working Principle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"/>
          <p:cNvSpPr txBox="1"/>
          <p:nvPr/>
        </p:nvSpPr>
        <p:spPr>
          <a:xfrm>
            <a:off x="679450" y="1393321"/>
            <a:ext cx="10837047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Detailed Procedures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Processes text sequentially, preserving long-term dependencies.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LSTM layers handle extended sequences of text.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Dropout layers to prevent overfitting.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Dense layers for final sentiment prediction.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Advantages: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Maintains context over long sequences.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Effective for capturing the flow of sentiments within reviews.</a:t>
            </a:r>
            <a:endParaRPr/>
          </a:p>
        </p:txBody>
      </p:sp>
      <p:sp>
        <p:nvSpPr>
          <p:cNvPr id="273" name="Google Shape;273;p9"/>
          <p:cNvSpPr/>
          <p:nvPr/>
        </p:nvSpPr>
        <p:spPr>
          <a:xfrm>
            <a:off x="679450" y="381635"/>
            <a:ext cx="115125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 2: Long Short-Term Memory Networks </a:t>
            </a:r>
            <a:endParaRPr sz="3200" b="1" dirty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74" name="Google Shape;274;p9"/>
          <p:cNvGrpSpPr/>
          <p:nvPr/>
        </p:nvGrpSpPr>
        <p:grpSpPr>
          <a:xfrm>
            <a:off x="-293370" y="-31115"/>
            <a:ext cx="766740" cy="1224280"/>
            <a:chOff x="314" y="5764"/>
            <a:chExt cx="2603" cy="4155"/>
          </a:xfrm>
        </p:grpSpPr>
        <p:sp>
          <p:nvSpPr>
            <p:cNvPr id="275" name="Google Shape;275;p9"/>
            <p:cNvSpPr/>
            <p:nvPr/>
          </p:nvSpPr>
          <p:spPr>
            <a:xfrm>
              <a:off x="314" y="5764"/>
              <a:ext cx="2603" cy="3281"/>
            </a:xfrm>
            <a:custGeom>
              <a:avLst/>
              <a:gdLst/>
              <a:ahLst/>
              <a:cxnLst/>
              <a:rect l="l" t="t" r="r" b="b"/>
              <a:pathLst>
                <a:path w="286" h="571" extrusionOk="0">
                  <a:moveTo>
                    <a:pt x="0" y="0"/>
                  </a:moveTo>
                  <a:lnTo>
                    <a:pt x="286" y="287"/>
                  </a:lnTo>
                  <a:lnTo>
                    <a:pt x="0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1020" y="7527"/>
              <a:ext cx="1897" cy="2392"/>
            </a:xfrm>
            <a:custGeom>
              <a:avLst/>
              <a:gdLst/>
              <a:ahLst/>
              <a:cxnLst/>
              <a:rect l="l" t="t" r="r" b="b"/>
              <a:pathLst>
                <a:path w="278" h="557" extrusionOk="0">
                  <a:moveTo>
                    <a:pt x="0" y="0"/>
                  </a:moveTo>
                  <a:lnTo>
                    <a:pt x="278" y="278"/>
                  </a:lnTo>
                  <a:lnTo>
                    <a:pt x="0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7" name="Google Shape;27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3864" y="4174856"/>
            <a:ext cx="5078136" cy="257519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9"/>
          <p:cNvSpPr txBox="1"/>
          <p:nvPr/>
        </p:nvSpPr>
        <p:spPr>
          <a:xfrm>
            <a:off x="8422554" y="3801910"/>
            <a:ext cx="3444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4: LSTM Working Principle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1188</Words>
  <Application>Microsoft Office PowerPoint</Application>
  <PresentationFormat>宽屏</PresentationFormat>
  <Paragraphs>184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Microsoft Yahei</vt:lpstr>
      <vt:lpstr>Arial</vt:lpstr>
      <vt:lpstr>Calibri</vt:lpstr>
      <vt:lpstr>Impact</vt:lpstr>
      <vt:lpstr>Times New Roman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cp:lastModifiedBy>彦卓 曹</cp:lastModifiedBy>
  <cp:revision>4</cp:revision>
  <dcterms:created xsi:type="dcterms:W3CDTF">2017-08-03T09:01:00Z</dcterms:created>
  <dcterms:modified xsi:type="dcterms:W3CDTF">2024-07-01T14:20:38Z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